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09" r:id="rId3"/>
    <p:sldId id="1010" r:id="rId4"/>
    <p:sldId id="1011" r:id="rId5"/>
    <p:sldId id="1012" r:id="rId6"/>
    <p:sldId id="1013" r:id="rId7"/>
    <p:sldId id="1014" r:id="rId8"/>
    <p:sldId id="1038" r:id="rId9"/>
    <p:sldId id="1016" r:id="rId10"/>
    <p:sldId id="1039" r:id="rId11"/>
    <p:sldId id="1017" r:id="rId12"/>
    <p:sldId id="1019" r:id="rId13"/>
    <p:sldId id="1020" r:id="rId14"/>
    <p:sldId id="1021" r:id="rId15"/>
    <p:sldId id="1022" r:id="rId16"/>
    <p:sldId id="1023" r:id="rId17"/>
    <p:sldId id="1025" r:id="rId18"/>
    <p:sldId id="1027" r:id="rId19"/>
    <p:sldId id="1028" r:id="rId20"/>
    <p:sldId id="1029" r:id="rId21"/>
    <p:sldId id="1030" r:id="rId22"/>
    <p:sldId id="1031" r:id="rId23"/>
    <p:sldId id="1032" r:id="rId24"/>
    <p:sldId id="1033" r:id="rId25"/>
    <p:sldId id="1034" r:id="rId26"/>
    <p:sldId id="1040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788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第八单元提优测评卷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3546"/>
              </p:ext>
            </p:extLst>
          </p:nvPr>
        </p:nvGraphicFramePr>
        <p:xfrm>
          <a:off x="343712" y="1772816"/>
          <a:ext cx="1150299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833169">
                  <a:extLst>
                    <a:ext uri="{9D8B030D-6E8A-4147-A177-3AD203B41FA5}">
                      <a16:colId xmlns:a16="http://schemas.microsoft.com/office/drawing/2014/main" val="3177973879"/>
                    </a:ext>
                  </a:extLst>
                </a:gridCol>
                <a:gridCol w="2239377">
                  <a:extLst>
                    <a:ext uri="{9D8B030D-6E8A-4147-A177-3AD203B41FA5}">
                      <a16:colId xmlns:a16="http://schemas.microsoft.com/office/drawing/2014/main" val="648843841"/>
                    </a:ext>
                  </a:extLst>
                </a:gridCol>
                <a:gridCol w="1608762">
                  <a:extLst>
                    <a:ext uri="{9D8B030D-6E8A-4147-A177-3AD203B41FA5}">
                      <a16:colId xmlns:a16="http://schemas.microsoft.com/office/drawing/2014/main" val="1218537686"/>
                    </a:ext>
                  </a:extLst>
                </a:gridCol>
                <a:gridCol w="1608762">
                  <a:extLst>
                    <a:ext uri="{9D8B030D-6E8A-4147-A177-3AD203B41FA5}">
                      <a16:colId xmlns:a16="http://schemas.microsoft.com/office/drawing/2014/main" val="3478756842"/>
                    </a:ext>
                  </a:extLst>
                </a:gridCol>
                <a:gridCol w="1608762">
                  <a:extLst>
                    <a:ext uri="{9D8B030D-6E8A-4147-A177-3AD203B41FA5}">
                      <a16:colId xmlns:a16="http://schemas.microsoft.com/office/drawing/2014/main" val="1814490683"/>
                    </a:ext>
                  </a:extLst>
                </a:gridCol>
                <a:gridCol w="1604158">
                  <a:extLst>
                    <a:ext uri="{9D8B030D-6E8A-4147-A177-3AD203B41FA5}">
                      <a16:colId xmlns:a16="http://schemas.microsoft.com/office/drawing/2014/main" val="1852765395"/>
                    </a:ext>
                  </a:extLst>
                </a:gridCol>
              </a:tblGrid>
              <a:tr h="1280160">
                <a:tc>
                  <a:txBody>
                    <a:bodyPr/>
                    <a:lstStyle/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34745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17772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90742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Timmy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570771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Zhang Hua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75132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451013"/>
                  </a:ext>
                </a:extLst>
              </a:tr>
            </a:tbl>
          </a:graphicData>
        </a:graphic>
      </p:graphicFrame>
      <p:pic>
        <p:nvPicPr>
          <p:cNvPr id="1034" name="FS494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902" y="1962731"/>
            <a:ext cx="1780561" cy="98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FS495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165" y="1809662"/>
            <a:ext cx="1178313" cy="121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FS496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266" y="1940229"/>
            <a:ext cx="877188" cy="98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fs4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518" y="1962731"/>
            <a:ext cx="955743" cy="98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fs49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3718" y="1890723"/>
            <a:ext cx="720080" cy="98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247732" y="311485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30721" y="376293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72873" y="441100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60262" y="505907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59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笔试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60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六、判断下列句子中单词画线部分发音是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相同。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ant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atch a play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like Mu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ic and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cience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ve a lovely 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ome ba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ck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home and say hi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has a 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 car for 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720" y="278512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8147" y="347137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4548" y="4072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2638" y="472514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59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730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七、根据图片提示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补全下列句子或对话。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three new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This is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cap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  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499.jpg" descr="id:2147490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20719" y="1827981"/>
            <a:ext cx="526415" cy="716280"/>
          </a:xfrm>
          <a:prstGeom prst="rect">
            <a:avLst/>
          </a:prstGeom>
        </p:spPr>
      </p:pic>
      <p:pic>
        <p:nvPicPr>
          <p:cNvPr id="4" name="fs499.jpg" descr="id:21474901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96783" y="1827981"/>
            <a:ext cx="526415" cy="716280"/>
          </a:xfrm>
          <a:prstGeom prst="rect">
            <a:avLst/>
          </a:prstGeom>
        </p:spPr>
      </p:pic>
      <p:pic>
        <p:nvPicPr>
          <p:cNvPr id="5" name="fs499.jpg" descr="id:21474901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72847" y="1827981"/>
            <a:ext cx="526415" cy="716280"/>
          </a:xfrm>
          <a:prstGeom prst="rect">
            <a:avLst/>
          </a:prstGeom>
        </p:spPr>
      </p:pic>
      <p:pic>
        <p:nvPicPr>
          <p:cNvPr id="6" name="fs500.jpg" descr="id:21474901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04" y="2865208"/>
            <a:ext cx="427664" cy="95336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382005" y="1745774"/>
            <a:ext cx="1273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dresses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425869" y="2988543"/>
            <a:ext cx="990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boy’s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20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984528"/>
            <a:ext cx="11485848" cy="3323987"/>
          </a:xfrm>
        </p:spPr>
        <p:txBody>
          <a:bodyPr/>
          <a:lstStyle/>
          <a:p>
            <a:pPr marL="177800" indent="-1778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    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are my brother’s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—They’re great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marL="177800" indent="-1778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marL="177800" indent="-1778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Would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come to my birthday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endParaRPr lang="en-US" altLang="zh-CN" smtClean="0">
              <a:solidFill>
                <a:srgbClr val="000000"/>
              </a:solidFill>
            </a:endParaRPr>
          </a:p>
          <a:p>
            <a:r>
              <a:rPr lang="en-US" altLang="zh-CN" smtClean="0">
                <a:solidFill>
                  <a:srgbClr val="000000"/>
                </a:solidFill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</a:rPr>
              <a:t>Why </a:t>
            </a:r>
            <a:r>
              <a:rPr lang="en-US" altLang="zh-CN">
                <a:solidFill>
                  <a:srgbClr val="000000"/>
                </a:solidFill>
              </a:rPr>
              <a:t>do you wear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            </a:t>
            </a:r>
            <a:r>
              <a:rPr lang="en-US" altLang="zh-CN" smtClean="0">
                <a:solidFill>
                  <a:srgbClr val="000000"/>
                </a:solidFill>
              </a:rPr>
              <a:t>today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</a:p>
        </p:txBody>
      </p:sp>
      <p:pic>
        <p:nvPicPr>
          <p:cNvPr id="3" name="fs502.jpg" descr="id:21474901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31040" y="2199678"/>
            <a:ext cx="1324406" cy="953369"/>
          </a:xfrm>
          <a:prstGeom prst="rect">
            <a:avLst/>
          </a:prstGeom>
        </p:spPr>
      </p:pic>
      <p:pic>
        <p:nvPicPr>
          <p:cNvPr id="4" name="fs503.jpg" descr="id:21474901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06216" y="3754369"/>
            <a:ext cx="1769110" cy="716280"/>
          </a:xfrm>
          <a:prstGeom prst="rect">
            <a:avLst/>
          </a:prstGeom>
        </p:spPr>
      </p:pic>
      <p:pic>
        <p:nvPicPr>
          <p:cNvPr id="5" name="fs501.jpg" descr="id:21474901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07499" y="972292"/>
            <a:ext cx="684600" cy="9533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846734" y="1083431"/>
            <a:ext cx="1433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trousers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484841" y="2325429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party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98711" y="3613335"/>
            <a:ext cx="1760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sunglasses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5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八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—Whose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 this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shoes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Tim’s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shirt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Mike’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Linda’s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11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—Whose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are these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my father’s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skirt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shirts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They’re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shirts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They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skirt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me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9081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8910" y="34676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40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look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Here’s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for you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shoes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cold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coat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cap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9063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537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             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What is the traditional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传统的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clothes 	of China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Hanfu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Kimono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Kilt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2332077" y="3507973"/>
            <a:ext cx="3187065" cy="4318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82638" y="34810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7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、连词成句。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8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so,is,your,beautiful,dress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dress,cousin’s,you,is,my,thank,this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（！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en-US" altLang="zh-CN" sz="1400" u="sng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is,whose,that,cap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（？）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is,Liu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Jiajia’s,it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096708"/>
            <a:ext cx="4112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Your dress is so beautiful.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9617" y="3330097"/>
            <a:ext cx="6073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Thank you</a:t>
            </a:r>
            <a:r>
              <a:rPr lang="zh-CN" altLang="zh-CN"/>
              <a:t>！</a:t>
            </a:r>
            <a:r>
              <a:rPr lang="en-US" altLang="zh-CN"/>
              <a:t>This dress is my cousin’s.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9617" y="4616988"/>
            <a:ext cx="3249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Whose cap is that</a:t>
            </a:r>
            <a:r>
              <a:rPr lang="zh-CN" altLang="zh-CN"/>
              <a:t>？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9617" y="5886237"/>
            <a:ext cx="26848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It is Liu Jiajia’s.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24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、从方框中选择合适的句子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补全对话。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Look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go and have a look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Oh,they’re trousers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They’re Lucy’s,I think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These trousers are blue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46997" y="1767007"/>
            <a:ext cx="6092825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Because her trousers are orange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are those over there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Let’s go and find him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Whose trousers are these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Are they Tom’s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0830" y="14874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58702" y="34082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86694" y="59492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56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7693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Yes,Tom’s trousers are blue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1150" y="1268760"/>
            <a:ext cx="6092825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Because her trousers are orange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are those over there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Let’s go and find him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Whose trousers are these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Are they Tom’s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79540" y="21439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58702" y="34311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64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3148"/>
          </a:xfrm>
        </p:spPr>
        <p:txBody>
          <a:bodyPr/>
          <a:lstStyle/>
          <a:p>
            <a:pPr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用数字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给下列图片排序。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51010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　　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　　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          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　　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4" name="fs484.jpg" descr="id:21474900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268760"/>
            <a:ext cx="964988" cy="1313036"/>
          </a:xfrm>
          <a:prstGeom prst="rect">
            <a:avLst/>
          </a:prstGeom>
        </p:spPr>
      </p:pic>
      <p:pic>
        <p:nvPicPr>
          <p:cNvPr id="5" name="fs485.jpg" descr="id:21474900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10118" y="1340769"/>
            <a:ext cx="1281606" cy="1313035"/>
          </a:xfrm>
          <a:prstGeom prst="rect">
            <a:avLst/>
          </a:prstGeom>
        </p:spPr>
      </p:pic>
      <p:pic>
        <p:nvPicPr>
          <p:cNvPr id="6" name="fs486.jpg" descr="id:21474900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93429" y="1340769"/>
            <a:ext cx="2360670" cy="1313035"/>
          </a:xfrm>
          <a:prstGeom prst="rect">
            <a:avLst/>
          </a:prstGeom>
        </p:spPr>
      </p:pic>
      <p:pic>
        <p:nvPicPr>
          <p:cNvPr id="7" name="fs487.jpg" descr="id:214749007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65716" y="1268760"/>
            <a:ext cx="1173351" cy="1313036"/>
          </a:xfrm>
          <a:prstGeom prst="rect">
            <a:avLst/>
          </a:prstGeom>
        </p:spPr>
      </p:pic>
      <p:pic>
        <p:nvPicPr>
          <p:cNvPr id="9" name="fs488.jpg" descr="id:214749007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516154" y="1292334"/>
            <a:ext cx="1425947" cy="131303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38622" y="260004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3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2948340" y="263302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2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5972676" y="261826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5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8002027" y="261826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4</a:t>
            </a:r>
            <a:endParaRPr lang="zh-CN" altLang="en-US" sz="2400"/>
          </a:p>
        </p:txBody>
      </p:sp>
      <p:sp>
        <p:nvSpPr>
          <p:cNvPr id="14" name="矩形 13"/>
          <p:cNvSpPr/>
          <p:nvPr/>
        </p:nvSpPr>
        <p:spPr>
          <a:xfrm>
            <a:off x="10086097" y="262406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1</a:t>
            </a:r>
            <a:endParaRPr lang="zh-CN" altLang="en-US" sz="2400"/>
          </a:p>
        </p:txBody>
      </p:sp>
      <p:sp>
        <p:nvSpPr>
          <p:cNvPr id="15" name="内容占位符 7"/>
          <p:cNvSpPr txBox="1">
            <a:spLocks/>
          </p:cNvSpPr>
          <p:nvPr/>
        </p:nvSpPr>
        <p:spPr bwMode="auto">
          <a:xfrm>
            <a:off x="399029" y="3079926"/>
            <a:ext cx="11485848" cy="359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1. M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</a:rPr>
              <a:t>Whose shirt is that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？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</a:rPr>
              <a:t>It’s my mother’s.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2. Your trousers are too long.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3. You look beautiful in the dress.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4. M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</a:rPr>
              <a:t>Whose coat is it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？</a:t>
            </a:r>
            <a:r>
              <a:rPr lang="en-US" altLang="zh-CN" sz="2400" b="1" dirty="0" smtClean="0">
                <a:solidFill>
                  <a:srgbClr val="ED028C"/>
                </a:solidFill>
              </a:rPr>
              <a:t> Guess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！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</a:rPr>
              <a:t>Is it Yang Ling’s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？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	M</a:t>
            </a:r>
            <a:r>
              <a:rPr lang="zh-CN" altLang="zh-CN" sz="2400" b="1" dirty="0" smtClean="0">
                <a:solidFill>
                  <a:srgbClr val="ED028C"/>
                </a:solidFill>
              </a:rPr>
              <a:t>：</a:t>
            </a:r>
            <a:r>
              <a:rPr lang="en-US" altLang="zh-CN" sz="2400" b="1" dirty="0" err="1" smtClean="0">
                <a:solidFill>
                  <a:srgbClr val="ED028C"/>
                </a:solidFill>
              </a:rPr>
              <a:t>Yes,you’re</a:t>
            </a:r>
            <a:r>
              <a:rPr lang="en-US" altLang="zh-CN" sz="2400" b="1" dirty="0" smtClean="0">
                <a:solidFill>
                  <a:srgbClr val="ED028C"/>
                </a:solidFill>
              </a:rPr>
              <a:t> right.</a:t>
            </a:r>
            <a:endParaRPr lang="zh-CN" altLang="zh-CN" sz="2400" dirty="0" smtClean="0">
              <a:solidFill>
                <a:srgbClr val="ED028C"/>
              </a:solidFill>
            </a:endParaRPr>
          </a:p>
          <a:p>
            <a:pPr eaLnBrk="1" hangingPunct="0">
              <a:lnSpc>
                <a:spcPct val="120000"/>
              </a:lnSpc>
              <a:tabLst>
                <a:tab pos="358775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</a:rPr>
              <a:t>5. This is Su Hai’s skirt.</a:t>
            </a:r>
            <a:endParaRPr lang="zh-CN" altLang="zh-CN" sz="2400" dirty="0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十一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 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阅读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对话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8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Girl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I help you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I’d like a pair of black shoes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Girl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size do you want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Size 9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Girl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Sorry,we only have brown ones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about those over there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Well,they look nice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much are they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Girl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80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That’s not cheap,but I will buy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买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them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935615"/>
            <a:ext cx="2079625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12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man is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park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shoe shop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library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man wants to buy a pair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trousers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socks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shoes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size does the man want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Size eight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Size nine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Size six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214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780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40050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8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219324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much are the shoes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Eighteen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Eighty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Ninety 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1468" y="23297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27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十二、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Nancy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与策划组正在筹划举行一场化妆派对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阅读对话内容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完成邀请函。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12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Nancy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will have a fancy dress party this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Saturday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evening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Where is the party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Nancy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in the classroom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Susan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time does the party begin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Nancy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 begins at 6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and ends at 8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do we prepare for the party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69573" y="926938"/>
            <a:ext cx="2973705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46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320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Dora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can buy some pies and hamburgers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can buy some oranges and mangoes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Nancy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can dress up in some strange clothes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用奇装异服装扮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Susan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can sing,dance and play games there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Nancy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will have a good time at the party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70432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126504"/>
              </p:ext>
            </p:extLst>
          </p:nvPr>
        </p:nvGraphicFramePr>
        <p:xfrm>
          <a:off x="334566" y="764624"/>
          <a:ext cx="11521280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Fancy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Dress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日期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时间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Place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地点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Food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&amp;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Fruit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　　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                             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Clothes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　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Activities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活动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　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baseline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You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can come to the party with your friends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Hope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希望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to see you in the strange clothes and masks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214886" y="1412776"/>
            <a:ext cx="35189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this Saturday evening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22319" y="2041684"/>
            <a:ext cx="3304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from 6</a:t>
            </a:r>
            <a:r>
              <a:rPr lang="zh-CN" altLang="zh-CN"/>
              <a:t>：</a:t>
            </a:r>
            <a:r>
              <a:rPr lang="en-US" altLang="zh-CN"/>
              <a:t>30 to 8</a:t>
            </a:r>
            <a:r>
              <a:rPr lang="zh-CN" altLang="zh-CN"/>
              <a:t>：</a:t>
            </a:r>
            <a:r>
              <a:rPr lang="en-US" altLang="zh-CN"/>
              <a:t>15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95859" y="2730971"/>
            <a:ext cx="2670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 the classroom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133354" y="3302914"/>
            <a:ext cx="6130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pies,hamburgers,oranges and mangoes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86607" y="3950986"/>
            <a:ext cx="2467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strange clothes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215177" y="4581128"/>
            <a:ext cx="4256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sing,dance and play games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72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十三、书面表达。根据图片提示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帮助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Su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Hai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介绍她设计的衣服吧。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7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I’m Su Hai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design a dress for the party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.</a:t>
            </a:r>
            <a:endParaRPr lang="zh-CN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                                                       .                     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505.jpg" descr="id:21474902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3284984"/>
            <a:ext cx="1656184" cy="22435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1934938"/>
            <a:ext cx="11233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mtClean="0">
                <a:latin typeface="Times New Roman"/>
                <a:ea typeface="宋体"/>
              </a:rPr>
              <a:t>                                                                                Look at the dress. It’s pink. It has a cute rabbit on it. It’s nice. Do you like it</a:t>
            </a:r>
            <a:r>
              <a:rPr lang="zh-CN" altLang="zh-CN" smtClean="0">
                <a:latin typeface="Times New Roman"/>
                <a:ea typeface="宋体"/>
                <a:cs typeface="Times New Roman"/>
              </a:rPr>
              <a:t>？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60854" y="2042742"/>
            <a:ext cx="11485848" cy="36724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11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49314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黑体"/>
                <a:cs typeface="Times New Roman"/>
              </a:rPr>
              <a:t>二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判断下列图片与所听内容是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相符。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9174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z="2400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2</a:t>
            </a:r>
            <a:r>
              <a:rPr lang="en-US" altLang="zh-CN" sz="2400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      3</a:t>
            </a:r>
            <a:r>
              <a:rPr lang="en-US" altLang="zh-CN" sz="2400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    4</a:t>
            </a:r>
            <a:r>
              <a:rPr lang="en-US" altLang="zh-CN" sz="2400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     5</a:t>
            </a:r>
            <a:r>
              <a:rPr lang="en-US" altLang="zh-CN" sz="2400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　）</a:t>
            </a:r>
            <a:endParaRPr lang="zh-CN" altLang="zh-CN" sz="120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4" name="fs489.jpg" descr="id:2147490085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5" y="1287717"/>
            <a:ext cx="1147841" cy="1284489"/>
          </a:xfrm>
          <a:prstGeom prst="rect">
            <a:avLst/>
          </a:prstGeom>
        </p:spPr>
      </p:pic>
      <p:pic>
        <p:nvPicPr>
          <p:cNvPr id="5" name="fs490.jpg" descr="id:2147490092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9638" y="1522027"/>
            <a:ext cx="2673440" cy="1082427"/>
          </a:xfrm>
          <a:prstGeom prst="rect">
            <a:avLst/>
          </a:prstGeom>
        </p:spPr>
      </p:pic>
      <p:pic>
        <p:nvPicPr>
          <p:cNvPr id="6" name="fs491.jpg" descr="id:2147490099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118" y="1346823"/>
            <a:ext cx="1049910" cy="1284489"/>
          </a:xfrm>
          <a:prstGeom prst="rect">
            <a:avLst/>
          </a:prstGeom>
        </p:spPr>
      </p:pic>
      <p:pic>
        <p:nvPicPr>
          <p:cNvPr id="7" name="fs492.jpg" descr="id:2147490106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334" y="1322705"/>
            <a:ext cx="1825386" cy="1284489"/>
          </a:xfrm>
          <a:prstGeom prst="rect">
            <a:avLst/>
          </a:prstGeom>
        </p:spPr>
      </p:pic>
      <p:pic>
        <p:nvPicPr>
          <p:cNvPr id="8" name="fs493.jpg" descr="id:2147490113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1630" y="1287717"/>
            <a:ext cx="1224136" cy="128448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98662" y="260521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3286894" y="26071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5879182" y="259625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8084535" y="26072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0541772" y="26072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22367" y="3073824"/>
            <a:ext cx="11485848" cy="359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1. This is Su Yang’s dress.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2. M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Why do I wear sunglasses today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？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Guess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！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Because they’re cool.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3. Your trousers are so small.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4. M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Whose cap is that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It’s Kitty’s.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5. W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Happy New </a:t>
            </a:r>
            <a:r>
              <a:rPr lang="en-US" altLang="zh-CN" sz="2400" b="1" dirty="0" err="1" smtClean="0">
                <a:solidFill>
                  <a:srgbClr val="ED028C"/>
                </a:solidFill>
                <a:cs typeface="Times New Roman"/>
              </a:rPr>
              <a:t>Year,Tom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！</a:t>
            </a:r>
            <a:endParaRPr lang="zh-CN" altLang="zh-CN" sz="240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	M</a:t>
            </a:r>
            <a:r>
              <a:rPr lang="zh-CN" altLang="zh-CN" sz="2400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Happy New </a:t>
            </a:r>
            <a:r>
              <a:rPr lang="en-US" altLang="zh-CN" sz="2400" b="1" dirty="0" err="1" smtClean="0">
                <a:solidFill>
                  <a:srgbClr val="ED028C"/>
                </a:solidFill>
                <a:cs typeface="Times New Roman"/>
              </a:rPr>
              <a:t>Year,Lucy</a:t>
            </a:r>
            <a:r>
              <a:rPr lang="en-US" altLang="zh-CN" sz="2400" b="1" dirty="0" smtClean="0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All right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Well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nice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Mike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They’re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Mike’s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Mike’s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391730"/>
            <a:ext cx="3467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Look at my new coat.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860" y="5858108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Whose book is it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479" y="40669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15567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Yes,it is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No,it isn’t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No,they aren’t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Because the book is fun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Because my skirt is too small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Great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9087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4566" y="2780928"/>
            <a:ext cx="5582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Are these your mother’s trousers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  <p:sp>
        <p:nvSpPr>
          <p:cNvPr id="5" name="矩形 4"/>
          <p:cNvSpPr/>
          <p:nvPr/>
        </p:nvSpPr>
        <p:spPr>
          <a:xfrm>
            <a:off x="329996" y="5229200"/>
            <a:ext cx="397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Why are you so happy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510" y="34440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7908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big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Su Hai’s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0225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4566" y="3841884"/>
            <a:ext cx="4402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colour is your skirt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四、听录音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/>
            <a:r>
              <a:rPr lang="en-US" altLang="zh-CN" b="1" smtClean="0">
                <a:solidFill>
                  <a:srgbClr val="ED028C"/>
                </a:solidFill>
              </a:rPr>
              <a:t>W1</a:t>
            </a:r>
            <a:r>
              <a:rPr lang="zh-CN" altLang="zh-CN" b="1">
                <a:solidFill>
                  <a:srgbClr val="ED028C"/>
                </a:solidFill>
              </a:rPr>
              <a:t>：</a:t>
            </a:r>
            <a:r>
              <a:rPr lang="en-US" altLang="zh-CN" b="1">
                <a:solidFill>
                  <a:srgbClr val="ED028C"/>
                </a:solidFill>
              </a:rPr>
              <a:t>Hi,Nancy. Look at my dress. It’s nice,but it’s too small.</a:t>
            </a:r>
            <a:endParaRPr lang="zh-CN" altLang="zh-CN">
              <a:solidFill>
                <a:srgbClr val="ED028C"/>
              </a:solidFill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</a:rPr>
              <a:t>W2</a:t>
            </a:r>
            <a:r>
              <a:rPr lang="zh-CN" altLang="zh-CN" b="1">
                <a:solidFill>
                  <a:srgbClr val="ED028C"/>
                </a:solidFill>
              </a:rPr>
              <a:t>：</a:t>
            </a:r>
            <a:r>
              <a:rPr lang="en-US" altLang="zh-CN" b="1">
                <a:solidFill>
                  <a:srgbClr val="ED028C"/>
                </a:solidFill>
              </a:rPr>
              <a:t>What about this skirt</a:t>
            </a:r>
            <a:r>
              <a:rPr lang="zh-CN" altLang="zh-CN" b="1">
                <a:solidFill>
                  <a:srgbClr val="ED028C"/>
                </a:solidFill>
              </a:rPr>
              <a:t>？</a:t>
            </a:r>
            <a:r>
              <a:rPr lang="en-US" altLang="zh-CN" b="1">
                <a:solidFill>
                  <a:srgbClr val="ED028C"/>
                </a:solidFill>
              </a:rPr>
              <a:t> It’s nice and new.</a:t>
            </a:r>
            <a:endParaRPr lang="zh-CN" altLang="zh-CN">
              <a:solidFill>
                <a:srgbClr val="ED028C"/>
              </a:solidFill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</a:rPr>
              <a:t>W1</a:t>
            </a:r>
            <a:r>
              <a:rPr lang="zh-CN" altLang="zh-CN" b="1">
                <a:solidFill>
                  <a:srgbClr val="ED028C"/>
                </a:solidFill>
              </a:rPr>
              <a:t>：</a:t>
            </a:r>
            <a:r>
              <a:rPr lang="en-US" altLang="zh-CN" b="1">
                <a:solidFill>
                  <a:srgbClr val="ED028C"/>
                </a:solidFill>
              </a:rPr>
              <a:t>Thank you. Look at the purple pen in the box. It’s for Jane.</a:t>
            </a:r>
            <a:endParaRPr lang="zh-CN" altLang="zh-CN">
              <a:solidFill>
                <a:srgbClr val="ED028C"/>
              </a:solidFill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</a:rPr>
              <a:t>W2</a:t>
            </a:r>
            <a:r>
              <a:rPr lang="zh-CN" altLang="zh-CN" b="1">
                <a:solidFill>
                  <a:srgbClr val="ED028C"/>
                </a:solidFill>
              </a:rPr>
              <a:t>：</a:t>
            </a:r>
            <a:r>
              <a:rPr lang="en-US" altLang="zh-CN" b="1">
                <a:solidFill>
                  <a:srgbClr val="ED028C"/>
                </a:solidFill>
              </a:rPr>
              <a:t>Why</a:t>
            </a:r>
            <a:r>
              <a:rPr lang="zh-CN" altLang="zh-CN" b="1">
                <a:solidFill>
                  <a:srgbClr val="ED028C"/>
                </a:solidFill>
              </a:rPr>
              <a:t>？</a:t>
            </a:r>
            <a:endParaRPr lang="zh-CN" altLang="zh-CN">
              <a:solidFill>
                <a:srgbClr val="ED028C"/>
              </a:solidFill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</a:rPr>
              <a:t>W1</a:t>
            </a:r>
            <a:r>
              <a:rPr lang="zh-CN" altLang="zh-CN" b="1">
                <a:solidFill>
                  <a:srgbClr val="ED028C"/>
                </a:solidFill>
              </a:rPr>
              <a:t>：</a:t>
            </a:r>
            <a:r>
              <a:rPr lang="en-US" altLang="zh-CN" b="1">
                <a:solidFill>
                  <a:srgbClr val="ED028C"/>
                </a:solidFill>
              </a:rPr>
              <a:t>Today is her birthday</a:t>
            </a:r>
            <a:r>
              <a:rPr lang="en-US" altLang="zh-CN" b="1" smtClean="0">
                <a:solidFill>
                  <a:srgbClr val="ED028C"/>
                </a:solidFill>
              </a:rPr>
              <a:t>.</a:t>
            </a:r>
            <a:endParaRPr lang="zh-CN" altLang="zh-CN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9225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is too small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shirt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T-shirt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dress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The skirt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new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nice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A&amp;B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There’s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in the box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pencil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case	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pencil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pen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birthday today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Nancy’s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Jane’s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Lucy’s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456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1418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6633" y="34379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9683" y="46892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6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2793"/>
            <a:ext cx="11485848" cy="5730543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五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选出同学们各自穿的服装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在表格相应的位置打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 smtClean="0">
                <a:solidFill>
                  <a:srgbClr val="ED028C"/>
                </a:solidFill>
              </a:rPr>
              <a:t>W1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Happy New </a:t>
            </a:r>
            <a:r>
              <a:rPr lang="en-US" altLang="zh-CN" b="1" dirty="0" err="1">
                <a:solidFill>
                  <a:srgbClr val="ED028C"/>
                </a:solidFill>
              </a:rPr>
              <a:t>Year,boys</a:t>
            </a:r>
            <a:r>
              <a:rPr lang="en-US" altLang="zh-CN" b="1" dirty="0">
                <a:solidFill>
                  <a:srgbClr val="ED028C"/>
                </a:solidFill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</a:rPr>
              <a:t>and girls</a:t>
            </a:r>
            <a:r>
              <a:rPr lang="en-US" altLang="zh-CN" b="1" dirty="0">
                <a:solidFill>
                  <a:srgbClr val="ED028C"/>
                </a:solidFill>
              </a:rPr>
              <a:t>.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W2</a:t>
            </a:r>
            <a:r>
              <a:rPr lang="en-US" altLang="zh-CN" b="1" dirty="0">
                <a:solidFill>
                  <a:srgbClr val="ED028C"/>
                </a:solidFill>
              </a:rPr>
              <a:t> &amp; </a:t>
            </a:r>
            <a:r>
              <a:rPr lang="en-US" altLang="zh-CN" b="1" dirty="0" err="1">
                <a:solidFill>
                  <a:srgbClr val="ED028C"/>
                </a:solidFill>
              </a:rPr>
              <a:t>W3</a:t>
            </a:r>
            <a:r>
              <a:rPr lang="en-US" altLang="zh-CN" b="1" dirty="0">
                <a:solidFill>
                  <a:srgbClr val="ED028C"/>
                </a:solidFill>
              </a:rPr>
              <a:t> &amp; </a:t>
            </a:r>
            <a:r>
              <a:rPr lang="en-US" altLang="zh-CN" b="1" dirty="0" err="1">
                <a:solidFill>
                  <a:srgbClr val="ED028C"/>
                </a:solidFill>
              </a:rPr>
              <a:t>M1</a:t>
            </a:r>
            <a:r>
              <a:rPr lang="en-US" altLang="zh-CN" b="1" dirty="0">
                <a:solidFill>
                  <a:srgbClr val="ED028C"/>
                </a:solidFill>
              </a:rPr>
              <a:t> &amp; </a:t>
            </a:r>
            <a:r>
              <a:rPr lang="en-US" altLang="zh-CN" b="1" dirty="0" err="1">
                <a:solidFill>
                  <a:srgbClr val="ED028C"/>
                </a:solidFill>
              </a:rPr>
              <a:t>M2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Happy New </a:t>
            </a:r>
            <a:r>
              <a:rPr lang="en-US" altLang="zh-CN" b="1" dirty="0" err="1">
                <a:solidFill>
                  <a:srgbClr val="ED028C"/>
                </a:solidFill>
              </a:rPr>
              <a:t>Year,Miss</a:t>
            </a:r>
            <a:r>
              <a:rPr lang="en-US" altLang="zh-CN" b="1" dirty="0">
                <a:solidFill>
                  <a:srgbClr val="ED028C"/>
                </a:solidFill>
              </a:rPr>
              <a:t> Liu.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W1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Your skirt is so </a:t>
            </a:r>
            <a:r>
              <a:rPr lang="en-US" altLang="zh-CN" b="1" dirty="0" err="1">
                <a:solidFill>
                  <a:srgbClr val="ED028C"/>
                </a:solidFill>
              </a:rPr>
              <a:t>big,Lily</a:t>
            </a:r>
            <a:r>
              <a:rPr lang="en-US" altLang="zh-CN" b="1" dirty="0">
                <a:solidFill>
                  <a:srgbClr val="ED028C"/>
                </a:solidFill>
              </a:rPr>
              <a:t>. Whose skirt is it</a:t>
            </a:r>
            <a:r>
              <a:rPr lang="zh-CN" altLang="zh-CN" b="1" dirty="0">
                <a:solidFill>
                  <a:srgbClr val="ED028C"/>
                </a:solidFill>
              </a:rPr>
              <a:t>？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W2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It’s my mother’s. What about </a:t>
            </a:r>
            <a:r>
              <a:rPr lang="en-US" altLang="zh-CN" b="1" dirty="0" err="1">
                <a:solidFill>
                  <a:srgbClr val="ED028C"/>
                </a:solidFill>
              </a:rPr>
              <a:t>you,Amy</a:t>
            </a:r>
            <a:r>
              <a:rPr lang="zh-CN" altLang="zh-CN" b="1" dirty="0">
                <a:solidFill>
                  <a:srgbClr val="ED028C"/>
                </a:solidFill>
              </a:rPr>
              <a:t>？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W3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My dress is my sister’s. It’s too </a:t>
            </a:r>
            <a:r>
              <a:rPr lang="en-US" altLang="zh-CN" b="1" dirty="0" err="1">
                <a:solidFill>
                  <a:srgbClr val="ED028C"/>
                </a:solidFill>
              </a:rPr>
              <a:t>small,but</a:t>
            </a:r>
            <a:r>
              <a:rPr lang="en-US" altLang="zh-CN" b="1" dirty="0">
                <a:solidFill>
                  <a:srgbClr val="ED028C"/>
                </a:solidFill>
              </a:rPr>
              <a:t> it’s pretty. What about </a:t>
            </a:r>
            <a:endParaRPr lang="en-US" altLang="zh-CN" b="1" dirty="0" smtClean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</a:rPr>
              <a:t>	</a:t>
            </a:r>
            <a:r>
              <a:rPr lang="en-US" altLang="zh-CN" b="1" dirty="0" err="1" smtClean="0">
                <a:solidFill>
                  <a:srgbClr val="ED028C"/>
                </a:solidFill>
              </a:rPr>
              <a:t>you,Timmy</a:t>
            </a:r>
            <a:r>
              <a:rPr lang="zh-CN" altLang="zh-CN" b="1" dirty="0">
                <a:solidFill>
                  <a:srgbClr val="ED028C"/>
                </a:solidFill>
              </a:rPr>
              <a:t>？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M1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My shirt is my father’s. It’s long and cool. And </a:t>
            </a:r>
            <a:r>
              <a:rPr lang="en-US" altLang="zh-CN" b="1" dirty="0" err="1">
                <a:solidFill>
                  <a:srgbClr val="ED028C"/>
                </a:solidFill>
              </a:rPr>
              <a:t>you,Zhang</a:t>
            </a:r>
            <a:r>
              <a:rPr lang="en-US" altLang="zh-CN" b="1" dirty="0">
                <a:solidFill>
                  <a:srgbClr val="ED028C"/>
                </a:solidFill>
              </a:rPr>
              <a:t> Hua</a:t>
            </a:r>
            <a:r>
              <a:rPr lang="zh-CN" altLang="zh-CN" b="1" dirty="0">
                <a:solidFill>
                  <a:srgbClr val="ED028C"/>
                </a:solidFill>
              </a:rPr>
              <a:t>？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M2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These trousers are mine. I like the </a:t>
            </a:r>
            <a:r>
              <a:rPr lang="en-US" altLang="zh-CN" b="1" dirty="0" err="1">
                <a:solidFill>
                  <a:srgbClr val="ED028C"/>
                </a:solidFill>
              </a:rPr>
              <a:t>colour</a:t>
            </a:r>
            <a:r>
              <a:rPr lang="en-US" altLang="zh-CN" b="1" dirty="0">
                <a:solidFill>
                  <a:srgbClr val="ED028C"/>
                </a:solidFill>
              </a:rPr>
              <a:t>.</a:t>
            </a:r>
            <a:endParaRPr lang="zh-CN" altLang="zh-CN" dirty="0">
              <a:solidFill>
                <a:srgbClr val="ED028C"/>
              </a:solidFill>
            </a:endParaRPr>
          </a:p>
          <a:p>
            <a:pPr hangingPunct="0">
              <a:lnSpc>
                <a:spcPct val="120000"/>
              </a:lnSpc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</a:rPr>
              <a:t>W1</a:t>
            </a:r>
            <a:r>
              <a:rPr lang="zh-CN" altLang="zh-CN" b="1" dirty="0">
                <a:solidFill>
                  <a:srgbClr val="ED028C"/>
                </a:solidFill>
              </a:rPr>
              <a:t>：</a:t>
            </a:r>
            <a:r>
              <a:rPr lang="en-US" altLang="zh-CN" b="1" dirty="0">
                <a:solidFill>
                  <a:srgbClr val="ED028C"/>
                </a:solidFill>
              </a:rPr>
              <a:t>Great</a:t>
            </a:r>
            <a:r>
              <a:rPr lang="zh-CN" altLang="zh-CN" b="1" dirty="0" smtClean="0">
                <a:solidFill>
                  <a:srgbClr val="ED028C"/>
                </a:solidFill>
              </a:rPr>
              <a:t>！</a:t>
            </a:r>
            <a:endParaRPr lang="zh-CN" altLang="zh-CN" dirty="0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2283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856</Words>
  <Application>Microsoft Office PowerPoint</Application>
  <PresentationFormat>自定义</PresentationFormat>
  <Paragraphs>264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367</cp:revision>
  <dcterms:created xsi:type="dcterms:W3CDTF">2020-11-06T05:24:00Z</dcterms:created>
  <dcterms:modified xsi:type="dcterms:W3CDTF">2025-06-24T09:23:04Z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